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324" r:id="rId3"/>
    <p:sldId id="334" r:id="rId4"/>
    <p:sldId id="336" r:id="rId5"/>
    <p:sldId id="326" r:id="rId6"/>
    <p:sldId id="279" r:id="rId7"/>
    <p:sldId id="277" r:id="rId8"/>
    <p:sldId id="283" r:id="rId9"/>
    <p:sldId id="320" r:id="rId10"/>
    <p:sldId id="302" r:id="rId11"/>
    <p:sldId id="304" r:id="rId12"/>
    <p:sldId id="305" r:id="rId13"/>
    <p:sldId id="347" r:id="rId14"/>
    <p:sldId id="348" r:id="rId15"/>
    <p:sldId id="344" r:id="rId16"/>
    <p:sldId id="332" r:id="rId17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D53"/>
    <a:srgbClr val="99FF66"/>
    <a:srgbClr val="FF99FF"/>
    <a:srgbClr val="CCFFFF"/>
    <a:srgbClr val="00FFFF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6408" autoAdjust="0"/>
  </p:normalViewPr>
  <p:slideViewPr>
    <p:cSldViewPr>
      <p:cViewPr varScale="1">
        <p:scale>
          <a:sx n="111" d="100"/>
          <a:sy n="111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33 984 284,12 рублей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031854538010502"/>
          <c:y val="3.4820783801799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96551589680597E-2"/>
          <c:y val="0.13828845406065993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31 миллион 405 тысяч 096 рублей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dPt>
            <c:idx val="2"/>
            <c:bubble3D val="0"/>
            <c:spPr>
              <a:solidFill>
                <a:srgbClr val="8DCD5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08E-4F11-86DA-4D99395BA008}"/>
              </c:ext>
            </c:extLst>
          </c:dPt>
          <c:dLbls>
            <c:dLbl>
              <c:idx val="0"/>
              <c:layout>
                <c:manualLayout>
                  <c:x val="-0.17396767023936599"/>
                  <c:y val="2.3726144625905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FD-4367-AC54-70B2356563E7}"/>
                </c:ext>
              </c:extLst>
            </c:dLbl>
            <c:dLbl>
              <c:idx val="1"/>
              <c:layout>
                <c:manualLayout>
                  <c:x val="-0.16602730946009836"/>
                  <c:y val="-0.18745255156834426"/>
                </c:manualLayout>
              </c:layout>
              <c:tx>
                <c:rich>
                  <a:bodyPr/>
                  <a:lstStyle/>
                  <a:p>
                    <a:fld id="{C10243C3-91E8-4756-BD18-F0B1EE542AD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FD-4367-AC54-70B2356563E7}"/>
                </c:ext>
              </c:extLst>
            </c:dLbl>
            <c:dLbl>
              <c:idx val="2"/>
              <c:layout>
                <c:manualLayout>
                  <c:x val="0.191203263682756"/>
                  <c:y val="5.9683183349998149E-2"/>
                </c:manualLayout>
              </c:layout>
              <c:tx>
                <c:rich>
                  <a:bodyPr/>
                  <a:lstStyle/>
                  <a:p>
                    <a:fld id="{E2C9D643-BAA2-4D4B-B21B-87436D813A47}" type="VALUE">
                      <a:rPr lang="en-US">
                        <a:solidFill>
                          <a:srgbClr val="8DCD53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8E-4F11-86DA-4D99395BA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Непрограммные расходы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</c:v>
                </c:pt>
                <c:pt idx="1">
                  <c:v>0.152</c:v>
                </c:pt>
                <c:pt idx="2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49,8%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/>
      <dgm:t>
        <a:bodyPr/>
        <a:lstStyle/>
        <a:p>
          <a:r>
            <a:rPr lang="ru-RU" sz="2400" b="1" dirty="0" smtClean="0"/>
            <a:t>22 625 848,45 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 custT="1"/>
      <dgm:spPr/>
      <dgm:t>
        <a:bodyPr/>
        <a:lstStyle/>
        <a:p>
          <a:r>
            <a:rPr lang="ru-RU" sz="2000" dirty="0" smtClean="0"/>
            <a:t>Неналоговые доходы </a:t>
          </a:r>
          <a:endParaRPr lang="ru-RU" sz="2000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19,3%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/>
      <dgm:t>
        <a:bodyPr/>
        <a:lstStyle/>
        <a:p>
          <a:r>
            <a:rPr lang="ru-RU" sz="2400" b="1" dirty="0" smtClean="0"/>
            <a:t>8 752 664,25 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30,9%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/>
      <dgm:t>
        <a:bodyPr/>
        <a:lstStyle/>
        <a:p>
          <a:r>
            <a:rPr lang="ru-RU" sz="2400" b="1" dirty="0" smtClean="0"/>
            <a:t>14 036 483,96 руб.</a:t>
          </a:r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609FBF8D-2FE5-46A6-B9FF-B79EDA349D51}" type="pres">
      <dgm:prSet presAssocID="{AF7757C5-E793-4DEB-BFF3-4E96B04C40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0A76A-00E6-409E-93A9-72D15FA5F197}" type="pres">
      <dgm:prSet presAssocID="{4D2DBAE7-69AF-4669-A30D-887FB8BDE854}" presName="root" presStyleCnt="0"/>
      <dgm:spPr/>
    </dgm:pt>
    <dgm:pt modelId="{9B6A6591-00B7-47AF-A740-F285BB625366}" type="pres">
      <dgm:prSet presAssocID="{4D2DBAE7-69AF-4669-A30D-887FB8BDE854}" presName="rootComposite" presStyleCnt="0"/>
      <dgm:spPr/>
    </dgm:pt>
    <dgm:pt modelId="{826757B4-B697-4218-BC79-6B05877410BD}" type="pres">
      <dgm:prSet presAssocID="{4D2DBAE7-69AF-4669-A30D-887FB8BDE854}" presName="rootText" presStyleLbl="node1" presStyleIdx="0" presStyleCnt="3" custScaleX="136221" custLinFactNeighborX="8251" custLinFactNeighborY="-1368"/>
      <dgm:spPr/>
      <dgm:t>
        <a:bodyPr/>
        <a:lstStyle/>
        <a:p>
          <a:endParaRPr lang="ru-RU"/>
        </a:p>
      </dgm:t>
    </dgm:pt>
    <dgm:pt modelId="{4B412215-D1DE-487F-9BBA-468C02E3A2BA}" type="pres">
      <dgm:prSet presAssocID="{4D2DBAE7-69AF-4669-A30D-887FB8BDE85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2945D30-016F-4219-8269-ED38EC7CF956}" type="pres">
      <dgm:prSet presAssocID="{4D2DBAE7-69AF-4669-A30D-887FB8BDE854}" presName="childShape" presStyleCnt="0"/>
      <dgm:spPr/>
    </dgm:pt>
    <dgm:pt modelId="{04DAC4E6-6846-45A7-BC09-2A0B857104CA}" type="pres">
      <dgm:prSet presAssocID="{16553960-66A4-467D-9873-BCC32494CB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DBF184F-5B7C-49F8-ACA3-F160D16C2489}" type="pres">
      <dgm:prSet presAssocID="{24D69744-16F8-4447-9CFA-6BA39D1ACD29}" presName="childText" presStyleLbl="bgAcc1" presStyleIdx="0" presStyleCnt="6" custScaleX="125191" custLinFactNeighborX="13827" custLinFactNeighborY="-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BAD6-1EE6-45FF-B7F3-9E89B919DF03}" type="pres">
      <dgm:prSet presAssocID="{ED7D5B3F-A7E2-4DA3-A6A8-D11D30E5BA5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79C225E-5EA6-4DBE-ADCA-58FCA885CA29}" type="pres">
      <dgm:prSet presAssocID="{4BBC1F2A-D6E1-4CDB-BFD1-E5607263DEF8}" presName="childText" presStyleLbl="bgAcc1" presStyleIdx="1" presStyleCnt="6" custScaleX="194534" custLinFactNeighborX="8330" custLinFactNeighborY="-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B448-716B-454B-A302-D8F850DDD0E8}" type="pres">
      <dgm:prSet presAssocID="{43D2EB29-1F3B-4DD4-B0F5-80DA3CBDA732}" presName="root" presStyleCnt="0"/>
      <dgm:spPr/>
    </dgm:pt>
    <dgm:pt modelId="{67B5C76A-7C1D-4055-8720-96FC678D94A9}" type="pres">
      <dgm:prSet presAssocID="{43D2EB29-1F3B-4DD4-B0F5-80DA3CBDA732}" presName="rootComposite" presStyleCnt="0"/>
      <dgm:spPr/>
    </dgm:pt>
    <dgm:pt modelId="{E9725B3F-6185-4DDC-9491-7CCEFBDDD16F}" type="pres">
      <dgm:prSet presAssocID="{43D2EB29-1F3B-4DD4-B0F5-80DA3CBDA732}" presName="rootText" presStyleLbl="node1" presStyleIdx="1" presStyleCnt="3" custScaleX="122591"/>
      <dgm:spPr/>
      <dgm:t>
        <a:bodyPr/>
        <a:lstStyle/>
        <a:p>
          <a:endParaRPr lang="ru-RU"/>
        </a:p>
      </dgm:t>
    </dgm:pt>
    <dgm:pt modelId="{898A0F80-E477-428E-954C-DB7E10A36446}" type="pres">
      <dgm:prSet presAssocID="{43D2EB29-1F3B-4DD4-B0F5-80DA3CBDA73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5171832-5916-407E-900E-A28A0ECB4A5E}" type="pres">
      <dgm:prSet presAssocID="{43D2EB29-1F3B-4DD4-B0F5-80DA3CBDA732}" presName="childShape" presStyleCnt="0"/>
      <dgm:spPr/>
    </dgm:pt>
    <dgm:pt modelId="{F9E250EC-B441-472C-8997-A8D4CD1AF569}" type="pres">
      <dgm:prSet presAssocID="{9AACAE55-7F8F-425B-8CCD-F2798CB906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A3BA4C1-F4E0-4945-96FA-8DDA88712B16}" type="pres">
      <dgm:prSet presAssocID="{92DD2166-127A-40D1-8A3E-D54A8F7B2699}" presName="childText" presStyleLbl="bgAcc1" presStyleIdx="2" presStyleCnt="6" custScaleX="133309" custLinFactNeighborX="18927" custLinFactNeighborY="-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DE33-B076-4158-825D-8F1779A6024A}" type="pres">
      <dgm:prSet presAssocID="{59D9D17A-2E9E-4604-BB2E-BD1E79FA25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B700A11-5CA6-420A-A646-20E8725F484E}" type="pres">
      <dgm:prSet presAssocID="{E85233C1-F7FE-430F-965E-E6FCC15EB98B}" presName="childText" presStyleLbl="bgAcc1" presStyleIdx="3" presStyleCnt="6" custScaleX="179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BDBE-E5CC-4EA9-8268-43A8C2A3914A}" type="pres">
      <dgm:prSet presAssocID="{D180C69D-13C9-4486-B57E-B05273E7BB4A}" presName="root" presStyleCnt="0"/>
      <dgm:spPr/>
    </dgm:pt>
    <dgm:pt modelId="{57A658AA-FEE3-41C9-B806-225FE645A5DB}" type="pres">
      <dgm:prSet presAssocID="{D180C69D-13C9-4486-B57E-B05273E7BB4A}" presName="rootComposite" presStyleCnt="0"/>
      <dgm:spPr/>
    </dgm:pt>
    <dgm:pt modelId="{7DCFCB83-52F8-443E-92D8-D44ED154109F}" type="pres">
      <dgm:prSet presAssocID="{D180C69D-13C9-4486-B57E-B05273E7BB4A}" presName="rootText" presStyleLbl="node1" presStyleIdx="2" presStyleCnt="3" custScaleX="130840"/>
      <dgm:spPr/>
      <dgm:t>
        <a:bodyPr/>
        <a:lstStyle/>
        <a:p>
          <a:endParaRPr lang="ru-RU"/>
        </a:p>
      </dgm:t>
    </dgm:pt>
    <dgm:pt modelId="{E2B38022-BC7D-444C-A5D8-637E36532505}" type="pres">
      <dgm:prSet presAssocID="{D180C69D-13C9-4486-B57E-B05273E7BB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B859EC-0FDA-4FE3-8664-E72FC5C8E51B}" type="pres">
      <dgm:prSet presAssocID="{D180C69D-13C9-4486-B57E-B05273E7BB4A}" presName="childShape" presStyleCnt="0"/>
      <dgm:spPr/>
    </dgm:pt>
    <dgm:pt modelId="{E77E901F-422C-401C-A509-30FE1D3C36AC}" type="pres">
      <dgm:prSet presAssocID="{287B83E5-E67C-4AE4-B987-C0C90B4EBEA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76B5F5-E4DC-4E60-B739-EC33987B1D4A}" type="pres">
      <dgm:prSet presAssocID="{E3B7F3A3-39A0-4604-A641-3C9B1B60B361}" presName="childText" presStyleLbl="bgAcc1" presStyleIdx="4" presStyleCnt="6" custScaleX="143225" custLinFactNeighborX="12851" custLinFactNeighborY="-3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6E8-F611-4730-BCB8-9724EE3A0C3B}" type="pres">
      <dgm:prSet presAssocID="{3640EF2B-5B11-4121-A7D4-A784956C7A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E4FABA6-9067-4835-8B0F-9A999AFD5AAA}" type="pres">
      <dgm:prSet presAssocID="{E76D2AEE-772E-4A73-838C-BC8342C22D2C}" presName="childText" presStyleLbl="bgAcc1" presStyleIdx="5" presStyleCnt="6" custScaleX="19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C5F2-58DE-4BEF-B3A6-9A3EDBDDBCC0}" type="presOf" srcId="{E76D2AEE-772E-4A73-838C-BC8342C22D2C}" destId="{4E4FABA6-9067-4835-8B0F-9A999AFD5AAA}" srcOrd="0" destOrd="0" presId="urn:microsoft.com/office/officeart/2005/8/layout/hierarchy3"/>
    <dgm:cxn modelId="{5BA04036-5F33-4088-AF68-F014AE7AC888}" type="presOf" srcId="{43D2EB29-1F3B-4DD4-B0F5-80DA3CBDA732}" destId="{898A0F80-E477-428E-954C-DB7E10A36446}" srcOrd="1" destOrd="0" presId="urn:microsoft.com/office/officeart/2005/8/layout/hierarchy3"/>
    <dgm:cxn modelId="{EE22758F-F146-4F06-BC18-51FE4EFE3EAC}" type="presOf" srcId="{E3B7F3A3-39A0-4604-A641-3C9B1B60B361}" destId="{2C76B5F5-E4DC-4E60-B739-EC33987B1D4A}" srcOrd="0" destOrd="0" presId="urn:microsoft.com/office/officeart/2005/8/layout/hierarchy3"/>
    <dgm:cxn modelId="{D409F402-A8A0-472C-846D-325EEF0418A0}" type="presOf" srcId="{4D2DBAE7-69AF-4669-A30D-887FB8BDE854}" destId="{4B412215-D1DE-487F-9BBA-468C02E3A2BA}" srcOrd="1" destOrd="0" presId="urn:microsoft.com/office/officeart/2005/8/layout/hierarchy3"/>
    <dgm:cxn modelId="{4C4BF90B-3AB2-4EBE-8AB8-073E54C5E13D}" type="presOf" srcId="{4BBC1F2A-D6E1-4CDB-BFD1-E5607263DEF8}" destId="{579C225E-5EA6-4DBE-ADCA-58FCA885CA29}" srcOrd="0" destOrd="0" presId="urn:microsoft.com/office/officeart/2005/8/layout/hierarchy3"/>
    <dgm:cxn modelId="{96C4D14B-2392-4270-997D-085AA4D43965}" type="presOf" srcId="{E85233C1-F7FE-430F-965E-E6FCC15EB98B}" destId="{3B700A11-5CA6-420A-A646-20E8725F484E}" srcOrd="0" destOrd="0" presId="urn:microsoft.com/office/officeart/2005/8/layout/hierarchy3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7C6A12D1-8871-47B2-A39B-FA4AB7F19FE1}" type="presOf" srcId="{59D9D17A-2E9E-4604-BB2E-BD1E79FA258C}" destId="{CE87DE33-B076-4158-825D-8F1779A6024A}" srcOrd="0" destOrd="0" presId="urn:microsoft.com/office/officeart/2005/8/layout/hierarchy3"/>
    <dgm:cxn modelId="{62213E55-8FDA-42E6-8CBD-E9B054FBE10D}" type="presOf" srcId="{ED7D5B3F-A7E2-4DA3-A6A8-D11D30E5BA5C}" destId="{40DABAD6-1EE6-45FF-B7F3-9E89B919DF03}" srcOrd="0" destOrd="0" presId="urn:microsoft.com/office/officeart/2005/8/layout/hierarchy3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4B3C8F5D-2A03-4575-8589-163BFFE1A059}" type="presOf" srcId="{4D2DBAE7-69AF-4669-A30D-887FB8BDE854}" destId="{826757B4-B697-4218-BC79-6B05877410BD}" srcOrd="0" destOrd="0" presId="urn:microsoft.com/office/officeart/2005/8/layout/hierarchy3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CFCAD635-1727-4D03-980B-B6F4DBCB4F67}" type="presOf" srcId="{3640EF2B-5B11-4121-A7D4-A784956C7A27}" destId="{246286E8-F611-4730-BCB8-9724EE3A0C3B}" srcOrd="0" destOrd="0" presId="urn:microsoft.com/office/officeart/2005/8/layout/hierarchy3"/>
    <dgm:cxn modelId="{BDBCC619-271D-49C3-A350-10A8C0784DE3}" type="presOf" srcId="{43D2EB29-1F3B-4DD4-B0F5-80DA3CBDA732}" destId="{E9725B3F-6185-4DDC-9491-7CCEFBDDD16F}" srcOrd="0" destOrd="0" presId="urn:microsoft.com/office/officeart/2005/8/layout/hierarchy3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0A04C048-625B-4489-BE00-5F0C529BBE0D}" type="presOf" srcId="{287B83E5-E67C-4AE4-B987-C0C90B4EBEA8}" destId="{E77E901F-422C-401C-A509-30FE1D3C36AC}" srcOrd="0" destOrd="0" presId="urn:microsoft.com/office/officeart/2005/8/layout/hierarchy3"/>
    <dgm:cxn modelId="{BD239831-AAE8-423F-A5A4-B6A9CBF2D441}" type="presOf" srcId="{D180C69D-13C9-4486-B57E-B05273E7BB4A}" destId="{7DCFCB83-52F8-443E-92D8-D44ED154109F}" srcOrd="0" destOrd="0" presId="urn:microsoft.com/office/officeart/2005/8/layout/hierarchy3"/>
    <dgm:cxn modelId="{0B013E0B-87AC-447E-AD3F-A2B8C4A98A03}" type="presOf" srcId="{AF7757C5-E793-4DEB-BFF3-4E96B04C40DA}" destId="{609FBF8D-2FE5-46A6-B9FF-B79EDA349D51}" srcOrd="0" destOrd="0" presId="urn:microsoft.com/office/officeart/2005/8/layout/hierarchy3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3241F7F-35E4-4CB9-AF67-D696BCE15F51}" type="presOf" srcId="{24D69744-16F8-4447-9CFA-6BA39D1ACD29}" destId="{6DBF184F-5B7C-49F8-ACA3-F160D16C2489}" srcOrd="0" destOrd="0" presId="urn:microsoft.com/office/officeart/2005/8/layout/hierarchy3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B397BFCA-D7E5-4AAE-AB62-996ABBFF2058}" type="presOf" srcId="{16553960-66A4-467D-9873-BCC32494CBB3}" destId="{04DAC4E6-6846-45A7-BC09-2A0B857104CA}" srcOrd="0" destOrd="0" presId="urn:microsoft.com/office/officeart/2005/8/layout/hierarchy3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4E547CC-8E05-4FE6-9ABF-063108466AC3}" type="presOf" srcId="{92DD2166-127A-40D1-8A3E-D54A8F7B2699}" destId="{9A3BA4C1-F4E0-4945-96FA-8DDA88712B16}" srcOrd="0" destOrd="0" presId="urn:microsoft.com/office/officeart/2005/8/layout/hierarchy3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B178A654-610F-447E-B2ED-93F3C74D3D17}" type="presOf" srcId="{9AACAE55-7F8F-425B-8CCD-F2798CB90642}" destId="{F9E250EC-B441-472C-8997-A8D4CD1AF569}" srcOrd="0" destOrd="0" presId="urn:microsoft.com/office/officeart/2005/8/layout/hierarchy3"/>
    <dgm:cxn modelId="{B751960F-0F22-4BB2-813B-7107F35BDE9D}" type="presOf" srcId="{D180C69D-13C9-4486-B57E-B05273E7BB4A}" destId="{E2B38022-BC7D-444C-A5D8-637E36532505}" srcOrd="1" destOrd="0" presId="urn:microsoft.com/office/officeart/2005/8/layout/hierarchy3"/>
    <dgm:cxn modelId="{20ADF1CA-6FB0-4180-A7CD-DE4C226AB675}" type="presParOf" srcId="{609FBF8D-2FE5-46A6-B9FF-B79EDA349D51}" destId="{AA30A76A-00E6-409E-93A9-72D15FA5F197}" srcOrd="0" destOrd="0" presId="urn:microsoft.com/office/officeart/2005/8/layout/hierarchy3"/>
    <dgm:cxn modelId="{E9B121F1-CE1C-411E-A22A-744107E4865E}" type="presParOf" srcId="{AA30A76A-00E6-409E-93A9-72D15FA5F197}" destId="{9B6A6591-00B7-47AF-A740-F285BB625366}" srcOrd="0" destOrd="0" presId="urn:microsoft.com/office/officeart/2005/8/layout/hierarchy3"/>
    <dgm:cxn modelId="{42EA030C-3A73-437A-A9C0-DE2D6F1C368A}" type="presParOf" srcId="{9B6A6591-00B7-47AF-A740-F285BB625366}" destId="{826757B4-B697-4218-BC79-6B05877410BD}" srcOrd="0" destOrd="0" presId="urn:microsoft.com/office/officeart/2005/8/layout/hierarchy3"/>
    <dgm:cxn modelId="{6952BB0D-DAD5-48D0-BF49-4A268B76628B}" type="presParOf" srcId="{9B6A6591-00B7-47AF-A740-F285BB625366}" destId="{4B412215-D1DE-487F-9BBA-468C02E3A2BA}" srcOrd="1" destOrd="0" presId="urn:microsoft.com/office/officeart/2005/8/layout/hierarchy3"/>
    <dgm:cxn modelId="{1CD019C0-C453-4F60-AF55-0D7E6C8216E5}" type="presParOf" srcId="{AA30A76A-00E6-409E-93A9-72D15FA5F197}" destId="{A2945D30-016F-4219-8269-ED38EC7CF956}" srcOrd="1" destOrd="0" presId="urn:microsoft.com/office/officeart/2005/8/layout/hierarchy3"/>
    <dgm:cxn modelId="{CC475F86-ED19-4E9E-A9BB-7D8AF1E8EA00}" type="presParOf" srcId="{A2945D30-016F-4219-8269-ED38EC7CF956}" destId="{04DAC4E6-6846-45A7-BC09-2A0B857104CA}" srcOrd="0" destOrd="0" presId="urn:microsoft.com/office/officeart/2005/8/layout/hierarchy3"/>
    <dgm:cxn modelId="{044EFEEF-646D-4BC1-8E8F-EA84EDFD0286}" type="presParOf" srcId="{A2945D30-016F-4219-8269-ED38EC7CF956}" destId="{6DBF184F-5B7C-49F8-ACA3-F160D16C2489}" srcOrd="1" destOrd="0" presId="urn:microsoft.com/office/officeart/2005/8/layout/hierarchy3"/>
    <dgm:cxn modelId="{1B2D0DE3-4832-4F48-ABB3-8CF6C2F2C085}" type="presParOf" srcId="{A2945D30-016F-4219-8269-ED38EC7CF956}" destId="{40DABAD6-1EE6-45FF-B7F3-9E89B919DF03}" srcOrd="2" destOrd="0" presId="urn:microsoft.com/office/officeart/2005/8/layout/hierarchy3"/>
    <dgm:cxn modelId="{5411FAC3-DFB7-4B77-8846-D81950D504CB}" type="presParOf" srcId="{A2945D30-016F-4219-8269-ED38EC7CF956}" destId="{579C225E-5EA6-4DBE-ADCA-58FCA885CA29}" srcOrd="3" destOrd="0" presId="urn:microsoft.com/office/officeart/2005/8/layout/hierarchy3"/>
    <dgm:cxn modelId="{D390E579-3A1E-45BA-B3F1-CED29E02ABE9}" type="presParOf" srcId="{609FBF8D-2FE5-46A6-B9FF-B79EDA349D51}" destId="{6ED8B448-716B-454B-A302-D8F850DDD0E8}" srcOrd="1" destOrd="0" presId="urn:microsoft.com/office/officeart/2005/8/layout/hierarchy3"/>
    <dgm:cxn modelId="{91ED9AB3-19C1-417F-8E61-F7B6E1B919B8}" type="presParOf" srcId="{6ED8B448-716B-454B-A302-D8F850DDD0E8}" destId="{67B5C76A-7C1D-4055-8720-96FC678D94A9}" srcOrd="0" destOrd="0" presId="urn:microsoft.com/office/officeart/2005/8/layout/hierarchy3"/>
    <dgm:cxn modelId="{85CA3263-061A-4433-AB87-487B1C669314}" type="presParOf" srcId="{67B5C76A-7C1D-4055-8720-96FC678D94A9}" destId="{E9725B3F-6185-4DDC-9491-7CCEFBDDD16F}" srcOrd="0" destOrd="0" presId="urn:microsoft.com/office/officeart/2005/8/layout/hierarchy3"/>
    <dgm:cxn modelId="{CC96DA73-D14E-4C44-9372-B32D9F0D7294}" type="presParOf" srcId="{67B5C76A-7C1D-4055-8720-96FC678D94A9}" destId="{898A0F80-E477-428E-954C-DB7E10A36446}" srcOrd="1" destOrd="0" presId="urn:microsoft.com/office/officeart/2005/8/layout/hierarchy3"/>
    <dgm:cxn modelId="{5414D5DC-B116-4307-9AD1-6D435FD5DBBB}" type="presParOf" srcId="{6ED8B448-716B-454B-A302-D8F850DDD0E8}" destId="{A5171832-5916-407E-900E-A28A0ECB4A5E}" srcOrd="1" destOrd="0" presId="urn:microsoft.com/office/officeart/2005/8/layout/hierarchy3"/>
    <dgm:cxn modelId="{58FF62E8-1C4F-466A-8EB6-00CD8677254A}" type="presParOf" srcId="{A5171832-5916-407E-900E-A28A0ECB4A5E}" destId="{F9E250EC-B441-472C-8997-A8D4CD1AF569}" srcOrd="0" destOrd="0" presId="urn:microsoft.com/office/officeart/2005/8/layout/hierarchy3"/>
    <dgm:cxn modelId="{3A632794-D616-4A91-8FE0-A40D22283065}" type="presParOf" srcId="{A5171832-5916-407E-900E-A28A0ECB4A5E}" destId="{9A3BA4C1-F4E0-4945-96FA-8DDA88712B16}" srcOrd="1" destOrd="0" presId="urn:microsoft.com/office/officeart/2005/8/layout/hierarchy3"/>
    <dgm:cxn modelId="{FD0923EA-CA49-484C-865B-B9E5144E9E77}" type="presParOf" srcId="{A5171832-5916-407E-900E-A28A0ECB4A5E}" destId="{CE87DE33-B076-4158-825D-8F1779A6024A}" srcOrd="2" destOrd="0" presId="urn:microsoft.com/office/officeart/2005/8/layout/hierarchy3"/>
    <dgm:cxn modelId="{E489F205-6413-454A-80FF-6C2B61D65FA7}" type="presParOf" srcId="{A5171832-5916-407E-900E-A28A0ECB4A5E}" destId="{3B700A11-5CA6-420A-A646-20E8725F484E}" srcOrd="3" destOrd="0" presId="urn:microsoft.com/office/officeart/2005/8/layout/hierarchy3"/>
    <dgm:cxn modelId="{DB4E920B-DCB5-4929-B08B-825683D08E84}" type="presParOf" srcId="{609FBF8D-2FE5-46A6-B9FF-B79EDA349D51}" destId="{65BCBDBE-E5CC-4EA9-8268-43A8C2A3914A}" srcOrd="2" destOrd="0" presId="urn:microsoft.com/office/officeart/2005/8/layout/hierarchy3"/>
    <dgm:cxn modelId="{71041931-4757-4990-ABC3-520E81587C13}" type="presParOf" srcId="{65BCBDBE-E5CC-4EA9-8268-43A8C2A3914A}" destId="{57A658AA-FEE3-41C9-B806-225FE645A5DB}" srcOrd="0" destOrd="0" presId="urn:microsoft.com/office/officeart/2005/8/layout/hierarchy3"/>
    <dgm:cxn modelId="{FE4222DB-A764-4D93-8783-EC125755C9B1}" type="presParOf" srcId="{57A658AA-FEE3-41C9-B806-225FE645A5DB}" destId="{7DCFCB83-52F8-443E-92D8-D44ED154109F}" srcOrd="0" destOrd="0" presId="urn:microsoft.com/office/officeart/2005/8/layout/hierarchy3"/>
    <dgm:cxn modelId="{20B9658E-BF29-4263-AA5C-0B3870D91AC5}" type="presParOf" srcId="{57A658AA-FEE3-41C9-B806-225FE645A5DB}" destId="{E2B38022-BC7D-444C-A5D8-637E36532505}" srcOrd="1" destOrd="0" presId="urn:microsoft.com/office/officeart/2005/8/layout/hierarchy3"/>
    <dgm:cxn modelId="{1617B229-81E3-4E09-873B-54DF9491538B}" type="presParOf" srcId="{65BCBDBE-E5CC-4EA9-8268-43A8C2A3914A}" destId="{CCB859EC-0FDA-4FE3-8664-E72FC5C8E51B}" srcOrd="1" destOrd="0" presId="urn:microsoft.com/office/officeart/2005/8/layout/hierarchy3"/>
    <dgm:cxn modelId="{38CC6625-7BD8-4755-B987-AE65ECF9D0E2}" type="presParOf" srcId="{CCB859EC-0FDA-4FE3-8664-E72FC5C8E51B}" destId="{E77E901F-422C-401C-A509-30FE1D3C36AC}" srcOrd="0" destOrd="0" presId="urn:microsoft.com/office/officeart/2005/8/layout/hierarchy3"/>
    <dgm:cxn modelId="{661141FC-15DF-4D81-87BA-271896C8B2B8}" type="presParOf" srcId="{CCB859EC-0FDA-4FE3-8664-E72FC5C8E51B}" destId="{2C76B5F5-E4DC-4E60-B739-EC33987B1D4A}" srcOrd="1" destOrd="0" presId="urn:microsoft.com/office/officeart/2005/8/layout/hierarchy3"/>
    <dgm:cxn modelId="{CE7BBA49-CB5C-4DA4-A130-14385C9CE550}" type="presParOf" srcId="{CCB859EC-0FDA-4FE3-8664-E72FC5C8E51B}" destId="{246286E8-F611-4730-BCB8-9724EE3A0C3B}" srcOrd="2" destOrd="0" presId="urn:microsoft.com/office/officeart/2005/8/layout/hierarchy3"/>
    <dgm:cxn modelId="{8F1B8C26-F053-4344-8A9C-D7CAD3FF9BA0}" type="presParOf" srcId="{CCB859EC-0FDA-4FE3-8664-E72FC5C8E51B}" destId="{4E4FABA6-9067-4835-8B0F-9A999AFD5A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57B4-B697-4218-BC79-6B05877410BD}">
      <dsp:nvSpPr>
        <dsp:cNvPr id="0" name=""/>
        <dsp:cNvSpPr/>
      </dsp:nvSpPr>
      <dsp:spPr>
        <a:xfrm>
          <a:off x="137590" y="162561"/>
          <a:ext cx="2251473" cy="826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161795" y="186766"/>
        <a:ext cx="2203063" cy="777994"/>
      </dsp:txXfrm>
    </dsp:sp>
    <dsp:sp modelId="{04DAC4E6-6846-45A7-BC09-2A0B857104CA}">
      <dsp:nvSpPr>
        <dsp:cNvPr id="0" name=""/>
        <dsp:cNvSpPr/>
      </dsp:nvSpPr>
      <dsp:spPr>
        <a:xfrm>
          <a:off x="362738" y="988966"/>
          <a:ext cx="271601" cy="603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878"/>
              </a:lnTo>
              <a:lnTo>
                <a:pt x="271601" y="6038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F184F-5B7C-49F8-ACA3-F160D16C2489}">
      <dsp:nvSpPr>
        <dsp:cNvPr id="0" name=""/>
        <dsp:cNvSpPr/>
      </dsp:nvSpPr>
      <dsp:spPr>
        <a:xfrm>
          <a:off x="634339" y="1179642"/>
          <a:ext cx="1655334" cy="82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49,8%</a:t>
          </a:r>
          <a:endParaRPr lang="ru-RU" sz="4000" kern="1200" dirty="0"/>
        </a:p>
      </dsp:txBody>
      <dsp:txXfrm>
        <a:off x="658544" y="1203847"/>
        <a:ext cx="1606924" cy="777994"/>
      </dsp:txXfrm>
    </dsp:sp>
    <dsp:sp modelId="{40DABAD6-1EE6-45FF-B7F3-9E89B919DF03}">
      <dsp:nvSpPr>
        <dsp:cNvPr id="0" name=""/>
        <dsp:cNvSpPr/>
      </dsp:nvSpPr>
      <dsp:spPr>
        <a:xfrm>
          <a:off x="362738" y="988966"/>
          <a:ext cx="198917" cy="1632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677"/>
              </a:lnTo>
              <a:lnTo>
                <a:pt x="198917" y="163267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225E-5EA6-4DBE-ADCA-58FCA885CA29}">
      <dsp:nvSpPr>
        <dsp:cNvPr id="0" name=""/>
        <dsp:cNvSpPr/>
      </dsp:nvSpPr>
      <dsp:spPr>
        <a:xfrm>
          <a:off x="561655" y="2208442"/>
          <a:ext cx="2572220" cy="82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22 625 848,45 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585860" y="2232647"/>
        <a:ext cx="2523810" cy="777994"/>
      </dsp:txXfrm>
    </dsp:sp>
    <dsp:sp modelId="{E9725B3F-6185-4DDC-9491-7CCEFBDDD16F}">
      <dsp:nvSpPr>
        <dsp:cNvPr id="0" name=""/>
        <dsp:cNvSpPr/>
      </dsp:nvSpPr>
      <dsp:spPr>
        <a:xfrm>
          <a:off x="3031696" y="173866"/>
          <a:ext cx="2026195" cy="826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 </a:t>
          </a:r>
          <a:endParaRPr lang="ru-RU" sz="2000" kern="1200" dirty="0"/>
        </a:p>
      </dsp:txBody>
      <dsp:txXfrm>
        <a:off x="3055901" y="198071"/>
        <a:ext cx="1977785" cy="777994"/>
      </dsp:txXfrm>
    </dsp:sp>
    <dsp:sp modelId="{F9E250EC-B441-472C-8997-A8D4CD1AF569}">
      <dsp:nvSpPr>
        <dsp:cNvPr id="0" name=""/>
        <dsp:cNvSpPr/>
      </dsp:nvSpPr>
      <dsp:spPr>
        <a:xfrm>
          <a:off x="3234315" y="1000271"/>
          <a:ext cx="452881" cy="59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573"/>
              </a:lnTo>
              <a:lnTo>
                <a:pt x="452881" y="59257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A4C1-F4E0-4945-96FA-8DDA88712B16}">
      <dsp:nvSpPr>
        <dsp:cNvPr id="0" name=""/>
        <dsp:cNvSpPr/>
      </dsp:nvSpPr>
      <dsp:spPr>
        <a:xfrm>
          <a:off x="3687197" y="1179642"/>
          <a:ext cx="1762674" cy="82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19,3%</a:t>
          </a:r>
          <a:endParaRPr lang="ru-RU" sz="4000" kern="1200" dirty="0"/>
        </a:p>
      </dsp:txBody>
      <dsp:txXfrm>
        <a:off x="3711402" y="1203847"/>
        <a:ext cx="1714264" cy="777994"/>
      </dsp:txXfrm>
    </dsp:sp>
    <dsp:sp modelId="{CE87DE33-B076-4158-825D-8F1779A6024A}">
      <dsp:nvSpPr>
        <dsp:cNvPr id="0" name=""/>
        <dsp:cNvSpPr/>
      </dsp:nvSpPr>
      <dsp:spPr>
        <a:xfrm>
          <a:off x="3234315" y="1000271"/>
          <a:ext cx="202619" cy="165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809"/>
              </a:lnTo>
              <a:lnTo>
                <a:pt x="202619" y="165280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00A11-5CA6-420A-A646-20E8725F484E}">
      <dsp:nvSpPr>
        <dsp:cNvPr id="0" name=""/>
        <dsp:cNvSpPr/>
      </dsp:nvSpPr>
      <dsp:spPr>
        <a:xfrm>
          <a:off x="3436935" y="2239878"/>
          <a:ext cx="2368898" cy="82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8 752 664,25 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3461140" y="2264083"/>
        <a:ext cx="2320488" cy="777994"/>
      </dsp:txXfrm>
    </dsp:sp>
    <dsp:sp modelId="{7DCFCB83-52F8-443E-92D8-D44ED154109F}">
      <dsp:nvSpPr>
        <dsp:cNvPr id="0" name=""/>
        <dsp:cNvSpPr/>
      </dsp:nvSpPr>
      <dsp:spPr>
        <a:xfrm>
          <a:off x="5786529" y="173866"/>
          <a:ext cx="2162535" cy="826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5810734" y="198071"/>
        <a:ext cx="2114125" cy="777994"/>
      </dsp:txXfrm>
    </dsp:sp>
    <dsp:sp modelId="{E77E901F-422C-401C-A509-30FE1D3C36AC}">
      <dsp:nvSpPr>
        <dsp:cNvPr id="0" name=""/>
        <dsp:cNvSpPr/>
      </dsp:nvSpPr>
      <dsp:spPr>
        <a:xfrm>
          <a:off x="6002782" y="1000271"/>
          <a:ext cx="386175" cy="590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143"/>
              </a:lnTo>
              <a:lnTo>
                <a:pt x="386175" y="59014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B5F5-E4DC-4E60-B739-EC33987B1D4A}">
      <dsp:nvSpPr>
        <dsp:cNvPr id="0" name=""/>
        <dsp:cNvSpPr/>
      </dsp:nvSpPr>
      <dsp:spPr>
        <a:xfrm>
          <a:off x="6388958" y="1177213"/>
          <a:ext cx="1893788" cy="82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30,9%</a:t>
          </a:r>
          <a:endParaRPr lang="ru-RU" sz="4000" kern="1200" dirty="0"/>
        </a:p>
      </dsp:txBody>
      <dsp:txXfrm>
        <a:off x="6413163" y="1201418"/>
        <a:ext cx="1845378" cy="777994"/>
      </dsp:txXfrm>
    </dsp:sp>
    <dsp:sp modelId="{246286E8-F611-4730-BCB8-9724EE3A0C3B}">
      <dsp:nvSpPr>
        <dsp:cNvPr id="0" name=""/>
        <dsp:cNvSpPr/>
      </dsp:nvSpPr>
      <dsp:spPr>
        <a:xfrm>
          <a:off x="6002782" y="1000271"/>
          <a:ext cx="216253" cy="165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809"/>
              </a:lnTo>
              <a:lnTo>
                <a:pt x="216253" y="165280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ABA6-9067-4835-8B0F-9A999AFD5AAA}">
      <dsp:nvSpPr>
        <dsp:cNvPr id="0" name=""/>
        <dsp:cNvSpPr/>
      </dsp:nvSpPr>
      <dsp:spPr>
        <a:xfrm>
          <a:off x="6219036" y="2239878"/>
          <a:ext cx="2549054" cy="82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14 036 483,96 руб.</a:t>
          </a:r>
        </a:p>
      </dsp:txBody>
      <dsp:txXfrm>
        <a:off x="6243241" y="2264083"/>
        <a:ext cx="2500644" cy="77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0.58338</cdr:x>
      <cdr:y>0.75</cdr:y>
    </cdr:from>
    <cdr:to>
      <cdr:x>1</cdr:x>
      <cdr:y>0.83824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87613" y="3888432"/>
          <a:ext cx="3419067" cy="457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cs typeface="Times New Roman" panose="02020603050405020304" pitchFamily="18" charset="0"/>
            </a:rPr>
            <a:t>8 555 990,34 рублей</a:t>
          </a:r>
          <a:endParaRPr lang="ru-RU" sz="2000" b="1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0.69456</cdr:x>
      <cdr:y>0.39706</cdr:y>
    </cdr:from>
    <cdr:to>
      <cdr:x>0.8122</cdr:x>
      <cdr:y>0.5838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83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0.58338</cdr:x>
      <cdr:y>0.13235</cdr:y>
    </cdr:from>
    <cdr:to>
      <cdr:x>0.99074</cdr:x>
      <cdr:y>0.3191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4272" y="648072"/>
          <a:ext cx="3166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0.86132</cdr:x>
      <cdr:y>0.19118</cdr:y>
    </cdr:from>
    <cdr:to>
      <cdr:x>0.97897</cdr:x>
      <cdr:y>0.37792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451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977"/>
            <a:ext cx="794131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0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12828-EC75-4303-BE95-472CA374E4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73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4D4FD-2374-4789-BA6B-DB469E31C7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54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AB99-392C-4FAE-9C03-CEE0F91C7D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33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A187-E9AA-4EBC-A226-F3C6FEFC76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19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C276-C98C-42B4-94F3-617EA3AFE5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042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592B-E9BF-4003-951D-893FD88D15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9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D7FA-1F1E-46B2-A3FA-9F22FF84D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80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EF17-410D-4D64-8CF2-83E077DB59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75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92B7F-310E-4245-91FF-59152843DA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45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8AF6-23AB-4284-B2A7-CEC33EBA77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891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8014-E27D-450A-A232-98E0A6330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51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40A5F-BBC1-4859-A557-325053595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6326" y="1916832"/>
            <a:ext cx="8640960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Исполнение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</a:rPr>
              <a:t>бюджета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за 1 квартал 2024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35441"/>
            <a:ext cx="1018120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795677"/>
            <a:ext cx="4633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БЮДЖЕТ ДЛЯ ГРАЖДАН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514988" y="221832"/>
            <a:ext cx="7596335" cy="641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«Безопасность </a:t>
            </a:r>
            <a:b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2896" y="1079467"/>
            <a:ext cx="4680520" cy="350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2 227 142,69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1766202"/>
            <a:ext cx="6340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600" dirty="0"/>
              <a:t>построение муниципальной системы оповещения МО "СГП" и подключение ее к РАСЦО ЛО, 1 этап – </a:t>
            </a:r>
            <a:r>
              <a:rPr lang="ru-RU" altLang="ru-RU" sz="1600" b="1" i="1" dirty="0"/>
              <a:t>1 814 766,97 </a:t>
            </a:r>
            <a:r>
              <a:rPr lang="ru-RU" altLang="ru-RU" sz="1600" b="1" i="1" dirty="0" smtClean="0"/>
              <a:t>рублей</a:t>
            </a:r>
            <a:r>
              <a:rPr lang="ru-RU" sz="1600" b="1" i="1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Times New Roman" panose="02020603050405020304" pitchFamily="18" charset="0"/>
              </a:rPr>
              <a:t>содержание </a:t>
            </a:r>
            <a:r>
              <a:rPr lang="ru-RU" sz="1600" dirty="0">
                <a:ea typeface="Times New Roman" panose="02020603050405020304" pitchFamily="18" charset="0"/>
              </a:rPr>
              <a:t>работников по обеспечению деятельности комиссии и делам несовершеннолетних и защите их </a:t>
            </a:r>
            <a:r>
              <a:rPr lang="ru-RU" sz="1600" dirty="0" smtClean="0">
                <a:ea typeface="Times New Roman" panose="02020603050405020304" pitchFamily="18" charset="0"/>
              </a:rPr>
              <a:t>прав для </a:t>
            </a:r>
            <a:r>
              <a:rPr lang="ru-RU" sz="1600" dirty="0">
                <a:ea typeface="Times New Roman" panose="02020603050405020304" pitchFamily="18" charset="0"/>
              </a:rPr>
              <a:t>выполнения переданных государственных полномочий в сфере безнадзорности, административных правоотношений на территории поселения – </a:t>
            </a:r>
            <a:r>
              <a:rPr lang="ru-RU" sz="1600" b="1" i="1" dirty="0">
                <a:ea typeface="Times New Roman" panose="02020603050405020304" pitchFamily="18" charset="0"/>
              </a:rPr>
              <a:t>412 375,72 рублей</a:t>
            </a:r>
            <a:r>
              <a:rPr lang="ru-RU" sz="1600" b="1" i="1" dirty="0" smtClean="0"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2" y="2276872"/>
            <a:ext cx="2127349" cy="1617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Фото Башня колонок безопасности для предупреждения или объявить с ясным фоном голубого не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5" y="4797152"/>
            <a:ext cx="3006375" cy="184266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ader-id.storage.yandexcloud.net/upload/346991/8bc44467-dec3-4b66-b46b-936b6d66a6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797152"/>
            <a:ext cx="3878849" cy="18426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352927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400" b="1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«Развитие малого, среднего предпринимательства и потребительского рынка</a:t>
            </a:r>
            <a:r>
              <a:rPr lang="ru-RU" altLang="ru-RU" sz="2400" b="1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endParaRPr lang="ru-RU" altLang="ru-RU" sz="24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800" dirty="0" smtClean="0"/>
              <a:t>        В 1 квартале 2024 года расходы были реализованы мероприятия на </a:t>
            </a:r>
            <a:r>
              <a:rPr lang="ru-RU" altLang="ru-RU" sz="1800" dirty="0"/>
              <a:t>поставку товара (Благодарственное письмо) на сумму </a:t>
            </a:r>
            <a:r>
              <a:rPr lang="ru-RU" altLang="ru-RU" sz="1800" b="1" i="1" dirty="0"/>
              <a:t>2 640,00 </a:t>
            </a:r>
            <a:r>
              <a:rPr lang="ru-RU" altLang="ru-RU" sz="1800" b="1" i="1" dirty="0" smtClean="0"/>
              <a:t>рублей.</a:t>
            </a:r>
            <a:endParaRPr lang="ru-RU" sz="1800" b="1" i="1" dirty="0" smtClean="0"/>
          </a:p>
        </p:txBody>
      </p:sp>
      <p:pic>
        <p:nvPicPr>
          <p:cNvPr id="1028" name="Picture 4" descr="https://ourreg.ru/wp-content/uploads/2020/04/podderzhka-bizn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41" y="2899399"/>
            <a:ext cx="5616624" cy="32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827584" y="1"/>
            <a:ext cx="8316416" cy="9087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8314" y="978870"/>
            <a:ext cx="3822659" cy="36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9 138 791,09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2637" y="1435243"/>
            <a:ext cx="69127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услуг по осуществлению регулярных перевозок пассажиров и багажа автотранспортом общего пользования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945 153,45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уличное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освещение, эксплуатационно-техническое обслуживание объектов наружного освещения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2 852 241,62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механизированную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уборку дорог, общественных территорий (содержание парка, детских площадок, мемориалов и т.д.)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3 425 637 ,77 рублей;</a:t>
            </a:r>
            <a:endParaRPr lang="ru-RU" sz="15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услуг по содержанию кладбищ на территории МО «Светогорское городское поселение»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76 666,70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по осуществлению строительного контроля по объектам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15 805,32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2437" y="4881223"/>
            <a:ext cx="871296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по расчету и учету платы за наем жилого помещения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13 346,86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взносы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на капитальный ремонт за муниципальные жилые помещения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264 939,37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по промывке сетей ливневой канализации и ливнеприёмных колодцев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45 000,00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рабочей документации изготовление блок-модульной электрической котельной гп. Лесогорский -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500 000,00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1" y="3452093"/>
            <a:ext cx="1839549" cy="13796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73" y="1344918"/>
            <a:ext cx="1635267" cy="193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73815" y="332656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1488" y="1662581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13 391 068,00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0755" y="3696333"/>
            <a:ext cx="7413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Предоставление субсидии на </a:t>
            </a:r>
            <a:r>
              <a:rPr lang="ru-RU" sz="1600" dirty="0"/>
              <a:t>выполнение муниципального </a:t>
            </a:r>
            <a:r>
              <a:rPr lang="ru-RU" sz="1600" dirty="0" smtClean="0"/>
              <a:t>задания </a:t>
            </a:r>
            <a:r>
              <a:rPr lang="ru-RU" sz="1600" dirty="0"/>
              <a:t>МБУ «</a:t>
            </a:r>
            <a:r>
              <a:rPr lang="ru-RU" sz="1600" dirty="0" smtClean="0"/>
              <a:t>КСК г</a:t>
            </a:r>
            <a:r>
              <a:rPr lang="ru-RU" sz="1600" dirty="0"/>
              <a:t>. </a:t>
            </a:r>
            <a:r>
              <a:rPr lang="ru-RU" sz="1600" dirty="0" smtClean="0"/>
              <a:t>Светогорска» на </a:t>
            </a:r>
            <a:r>
              <a:rPr lang="ru-RU" sz="1600" dirty="0"/>
              <a:t>организацию деятельности клубных </a:t>
            </a:r>
            <a:r>
              <a:rPr lang="ru-RU" sz="1600" dirty="0" smtClean="0"/>
              <a:t>формирований и </a:t>
            </a:r>
            <a:r>
              <a:rPr lang="ru-RU" sz="1600" dirty="0"/>
              <a:t>формирований самодеятельного народного </a:t>
            </a:r>
            <a:r>
              <a:rPr lang="ru-RU" sz="1600" dirty="0" smtClean="0"/>
              <a:t>творчества</a:t>
            </a:r>
            <a:r>
              <a:rPr lang="ru-RU" sz="1600" dirty="0"/>
              <a:t> </a:t>
            </a:r>
            <a:r>
              <a:rPr lang="ru-RU" sz="1600" dirty="0" smtClean="0"/>
              <a:t>–</a:t>
            </a:r>
            <a:br>
              <a:rPr lang="ru-RU" sz="1600" dirty="0" smtClean="0"/>
            </a:br>
            <a:r>
              <a:rPr lang="ru-RU" sz="1600" b="1" i="1" dirty="0"/>
              <a:t>2 885 820,00 рублей;</a:t>
            </a:r>
            <a:endParaRPr lang="ru-RU" sz="16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99358" y="2172344"/>
            <a:ext cx="7394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cs typeface="Times New Roman" panose="02020603050405020304" pitchFamily="18" charset="0"/>
              </a:rPr>
              <a:t>субсидии на выполнение муниципального </a:t>
            </a:r>
            <a:r>
              <a:rPr lang="ru-RU" sz="1600" dirty="0" smtClean="0">
                <a:cs typeface="Times New Roman" panose="02020603050405020304" pitchFamily="18" charset="0"/>
              </a:rPr>
              <a:t>задания МБУ </a:t>
            </a:r>
            <a:r>
              <a:rPr lang="ru-RU" sz="1600" dirty="0">
                <a:cs typeface="Times New Roman" panose="02020603050405020304" pitchFamily="18" charset="0"/>
              </a:rPr>
              <a:t>«КСК </a:t>
            </a:r>
            <a:r>
              <a:rPr lang="ru-RU" sz="1600" dirty="0" smtClean="0">
                <a:cs typeface="Times New Roman" panose="02020603050405020304" pitchFamily="18" charset="0"/>
              </a:rPr>
              <a:t>г</a:t>
            </a:r>
            <a:r>
              <a:rPr lang="ru-RU" sz="1600" dirty="0"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cs typeface="Times New Roman" panose="02020603050405020304" pitchFamily="18" charset="0"/>
              </a:rPr>
              <a:t>Светогорска» по </a:t>
            </a:r>
            <a:r>
              <a:rPr lang="ru-RU" sz="1600" dirty="0">
                <a:cs typeface="Times New Roman" panose="02020603050405020304" pitchFamily="18" charset="0"/>
              </a:rPr>
              <a:t>организации мероприятий в сфере молодежной политики, направленных на вовлечение молодежи в инновационную, предпринимательскую, добровольческую деятельность, а также на развитие гражданской активности молодежи и формирование здорового образа </a:t>
            </a:r>
            <a:r>
              <a:rPr lang="ru-RU" sz="1600" dirty="0" smtClean="0">
                <a:cs typeface="Times New Roman" panose="02020603050405020304" pitchFamily="18" charset="0"/>
              </a:rPr>
              <a:t>жизни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214 000,00 рублей;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84" y="2194032"/>
            <a:ext cx="1829544" cy="1725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5331"/>
            <a:ext cx="1904465" cy="1654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3790" y="4743897"/>
            <a:ext cx="6939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субсидии на выполнение муниципального задания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учреждений культуры и библиотек – 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2 394 822,00 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69630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1604024" y="137553"/>
            <a:ext cx="7200801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33695" y="1245280"/>
            <a:ext cx="3888432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13 391 068,00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4024" y="2571994"/>
            <a:ext cx="7324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</a:rPr>
              <a:t>Предоставление </a:t>
            </a:r>
            <a:r>
              <a:rPr lang="ru-RU" sz="1600" dirty="0">
                <a:solidFill>
                  <a:prstClr val="black"/>
                </a:solidFill>
              </a:rPr>
              <a:t>субсидии на выполнение муниципального задания на 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учреждений культуры и библиотек </a:t>
            </a:r>
            <a:r>
              <a:rPr lang="ru-RU" sz="1600" b="1" i="1" dirty="0">
                <a:solidFill>
                  <a:prstClr val="black"/>
                </a:solidFill>
              </a:rPr>
              <a:t>– 798 276,00 рублей</a:t>
            </a:r>
            <a:r>
              <a:rPr lang="ru-RU" sz="1600" b="1" i="1" dirty="0" smtClean="0">
                <a:solidFill>
                  <a:prstClr val="black"/>
                </a:solidFill>
              </a:rPr>
              <a:t>;</a:t>
            </a: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" y="4486684"/>
            <a:ext cx="1395002" cy="13950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362989"/>
            <a:ext cx="1430026" cy="14300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04024" y="1740997"/>
            <a:ext cx="7360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субсидии на выполнение муниципального задания МБУ «КСК г. Светогорска» на библиотечное, библиографическое и информационное обслуживание пользователей библиотек – 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1 078 150,00 рублей;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4025" y="4698101"/>
            <a:ext cx="735667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600" dirty="0"/>
              <a:t>предоставление субсидии на выполнение муниципального задания МБУ «КСК г. Светогорска» на содержание (эксплуатацию) имущества, находящегося в государственной (муниципальной) собственности </a:t>
            </a:r>
            <a:r>
              <a:rPr lang="ru-RU" sz="1600" b="1" i="1" dirty="0"/>
              <a:t>– 3 520 000,00 </a:t>
            </a:r>
            <a:r>
              <a:rPr lang="ru-RU" sz="1600" b="1" i="1" dirty="0" smtClean="0"/>
              <a:t>рублей</a:t>
            </a:r>
            <a:r>
              <a:rPr lang="ru-RU" sz="1600" dirty="0" smtClean="0"/>
              <a:t>; </a:t>
            </a:r>
            <a:endParaRPr lang="ru-RU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600" dirty="0" smtClean="0"/>
              <a:t>предоставление </a:t>
            </a:r>
            <a:r>
              <a:rPr lang="ru-RU" sz="1600" dirty="0"/>
              <a:t>субсидии на муниципальное задание МБУ «КСК г. Светогорска» на проведение занятий физкультурно-спортивной направленности по месту проживания граждан – </a:t>
            </a:r>
            <a:r>
              <a:rPr lang="ru-RU" sz="1600" b="1" i="1" dirty="0"/>
              <a:t>2 500 000,00 </a:t>
            </a:r>
            <a:r>
              <a:rPr lang="ru-RU" sz="1600" b="1" i="1" dirty="0" smtClean="0"/>
              <a:t>рублей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1025239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Group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363679"/>
              </p:ext>
            </p:extLst>
          </p:nvPr>
        </p:nvGraphicFramePr>
        <p:xfrm>
          <a:off x="107504" y="260648"/>
          <a:ext cx="8928992" cy="6455581"/>
        </p:xfrm>
        <a:graphic>
          <a:graphicData uri="http://schemas.openxmlformats.org/drawingml/2006/table">
            <a:tbl>
              <a:tblPr/>
              <a:tblGrid>
                <a:gridCol w="734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руб.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526 319,38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30947"/>
                  </a:ext>
                </a:extLst>
              </a:tr>
              <a:tr h="702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5 257 968,50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212 025,00 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1 549 486,20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99 840,26 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103 925,00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128 000,00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675 426,00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8 555 990,34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6" y="692696"/>
            <a:ext cx="9168056" cy="5976664"/>
          </a:xfrm>
          <a:prstGeom prst="rect">
            <a:avLst/>
          </a:prstGeom>
          <a:noFill/>
          <a:ln>
            <a:noFill/>
          </a:ln>
          <a:effectLst>
            <a:reflection endPos="3000" dir="5400000" sy="-100000" algn="bl" rotWithShape="0"/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416824" cy="28083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539552" y="1844824"/>
            <a:ext cx="8425630" cy="408426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положением о бюджетном процессе в муниципальном образовании «Светогорское городское поселение»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решением Совета депутатов МО «Светогорское городское поселение» № 34 от 07 декабря 2023 года «О бюджете муниципального образования «Светогорское городское поселение» Выборгского района Ленинградской области на 2024 год и на плановый период 2025 и 2026 годов» с последующими изменениями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1475" y="4015196"/>
            <a:ext cx="53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45 414 996,66 рублей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31801024"/>
              </p:ext>
            </p:extLst>
          </p:nvPr>
        </p:nvGraphicFramePr>
        <p:xfrm>
          <a:off x="195178" y="786518"/>
          <a:ext cx="8769309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4029858" cy="24793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69551"/>
            <a:ext cx="3271693" cy="20723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275826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7380" y="158395"/>
            <a:ext cx="77768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75264"/>
              </p:ext>
            </p:extLst>
          </p:nvPr>
        </p:nvGraphicFramePr>
        <p:xfrm>
          <a:off x="326038" y="1124744"/>
          <a:ext cx="8603440" cy="5447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(руб.)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17 895 205,52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r>
                        <a:rPr lang="en-US" sz="1400" u="none" strike="noStrike" dirty="0" smtClean="0">
                          <a:effectLst/>
                        </a:rPr>
                        <a:t>3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3 595 400,00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982 406,35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27,3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2 614 600,00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196 563,34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7,5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15 306 000,00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3 551 673,24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23,</a:t>
                      </a:r>
                      <a:r>
                        <a:rPr lang="en-US" sz="1400" u="none" strike="noStrike" dirty="0" smtClean="0">
                          <a:effectLst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332656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</a:t>
            </a:r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4905"/>
              </p:ext>
            </p:extLst>
          </p:nvPr>
        </p:nvGraphicFramePr>
        <p:xfrm>
          <a:off x="251520" y="735733"/>
          <a:ext cx="8712968" cy="58462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0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64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5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/>
                      </a:r>
                      <a:b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 (%)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Арендная плата за земельные участки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 </a:t>
                      </a:r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r>
                        <a:rPr lang="ru-RU" sz="1400" u="none" strike="noStrike" dirty="0" smtClean="0">
                          <a:effectLst/>
                        </a:rPr>
                        <a:t>00</a:t>
                      </a:r>
                      <a:r>
                        <a:rPr lang="en-US" sz="1400" u="none" strike="noStrike" dirty="0" smtClean="0">
                          <a:effectLst/>
                        </a:rPr>
                        <a:t> 000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1 905 765,79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20,9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Доходы от сдачи в аренду    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4 000 000,00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878 644,71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22,0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доходы от использования имущества, находящегося в собственности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4 4</a:t>
                      </a:r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r>
                        <a:rPr lang="en-US" sz="1400" u="none" strike="noStrike" dirty="0" smtClean="0">
                          <a:effectLst/>
                        </a:rPr>
                        <a:t> 000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  <a:r>
                        <a:rPr lang="en-US" sz="1400" u="none" strike="noStrike" dirty="0" smtClean="0">
                          <a:effectLst/>
                        </a:rPr>
                        <a:t>0</a:t>
                      </a:r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1 749 882,18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39,8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89338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Плата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поступившая в рамках договора за предоставление права на размещение и эксплуатацию нестационарного торгового объекта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650 000,00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321 842,52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49,5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пользования природными ресурсами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5 595 500,00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2 708 368,33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48,4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88892"/>
                  </a:ext>
                </a:extLst>
              </a:tr>
              <a:tr h="502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 оказания платных услуг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1018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 от продажи имущества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земли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369 000,00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1 105 556,12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Свыше 200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Административные штрафы, неустойки, пени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</a:rPr>
                        <a:t>80 000,00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22 604,60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28,3%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15816" y="115190"/>
            <a:ext cx="4250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</a:t>
            </a:r>
            <a:r>
              <a:rPr lang="ru-RU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98739"/>
              </p:ext>
            </p:extLst>
          </p:nvPr>
        </p:nvGraphicFramePr>
        <p:xfrm>
          <a:off x="251520" y="674812"/>
          <a:ext cx="8712966" cy="59222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42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38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Безвозмездные поступления бюджета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91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квартал 202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 (%)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43 162 500,00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12 032 210,00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1 596 549,00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769 330,00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76 286,64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Перечисления из бюджетов городских поселений (в бюджеты городских поселений) для осуществления возврата (зачета) излишне уплаченных или излишне взысканных сумм налогов, сборов и иных платежей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-2 367,17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541601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-435 524,51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6686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91880" y="116632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9774" y="188640"/>
            <a:ext cx="7956376" cy="11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  <a:b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92363"/>
              </p:ext>
            </p:extLst>
          </p:nvPr>
        </p:nvGraphicFramePr>
        <p:xfrm>
          <a:off x="467544" y="1196752"/>
          <a:ext cx="82066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96136" y="1772816"/>
            <a:ext cx="3210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25 428 293,78 рублей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583694" y="271794"/>
            <a:ext cx="8452802" cy="12142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«Основные направления осуществления управленческой деятельности и развитие муниципальной службы </a:t>
            </a:r>
            <a:b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муниципальном образовании «Светогорское городское поселение» Выборгского района Ленинградской области»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1676003"/>
            <a:ext cx="4680520" cy="39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114 752,00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722" y="2335329"/>
            <a:ext cx="79487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prstClr val="black"/>
                </a:solidFill>
              </a:rPr>
              <a:t>услуги по сервисному обслуживанию компьютерной техники, оборудования, офисной техники, АТС – </a:t>
            </a:r>
            <a:r>
              <a:rPr lang="ru-RU" sz="1800" b="1" dirty="0" smtClean="0">
                <a:solidFill>
                  <a:prstClr val="black"/>
                </a:solidFill>
              </a:rPr>
              <a:t>25 000,00 рублей</a:t>
            </a:r>
            <a:r>
              <a:rPr lang="ru-RU" sz="1800" dirty="0">
                <a:solidFill>
                  <a:prstClr val="black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/>
              <a:t>оказание услуг по комплексному обслуживанию </a:t>
            </a:r>
            <a:r>
              <a:rPr lang="ru-RU" sz="1800" dirty="0" smtClean="0"/>
              <a:t>информационной системы </a:t>
            </a:r>
            <a:r>
              <a:rPr lang="ru-RU" sz="1800" dirty="0"/>
              <a:t>1С Бухгалтерия-8, СПС «Консультант Плюс», «Система Кадры», справочная система «Госфинансы», программный продукт «Касперский» – </a:t>
            </a:r>
            <a:r>
              <a:rPr lang="ru-RU" sz="1800" b="1" dirty="0" smtClean="0"/>
              <a:t>89 752,00 рублей</a:t>
            </a:r>
            <a:r>
              <a:rPr lang="ru-RU" sz="1800" dirty="0" smtClean="0"/>
              <a:t>;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68971"/>
            <a:ext cx="2036657" cy="1532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14" y="5056687"/>
            <a:ext cx="1552362" cy="1552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933" y="5345574"/>
            <a:ext cx="2203368" cy="97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899593" y="188641"/>
            <a:ext cx="8064896" cy="1418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1833768"/>
            <a:ext cx="46805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553 900,00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2708920"/>
            <a:ext cx="6539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Нормативное</a:t>
            </a:r>
            <a:r>
              <a:rPr lang="ru-RU" sz="1600" dirty="0"/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600" dirty="0" smtClean="0"/>
              <a:t>») </a:t>
            </a:r>
            <a:r>
              <a:rPr lang="ru-RU" sz="1600" dirty="0"/>
              <a:t>– </a:t>
            </a:r>
            <a:r>
              <a:rPr lang="ru-RU" sz="1600" b="1" i="1" dirty="0" smtClean="0"/>
              <a:t>520 000,00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cs typeface="Times New Roman" panose="02020603050405020304" pitchFamily="18" charset="0"/>
              </a:rPr>
              <a:t>поставка канцелярских товаров, монтаж/демонтаж информационных материалов (баннеров), услуги по перевозке пассажиров транспортом (выборы) – </a:t>
            </a:r>
            <a:r>
              <a:rPr lang="ru-RU" sz="1600" b="1" i="1" dirty="0">
                <a:cs typeface="Times New Roman" panose="02020603050405020304" pitchFamily="18" charset="0"/>
              </a:rPr>
              <a:t>33 900,00 </a:t>
            </a:r>
            <a:r>
              <a:rPr lang="ru-RU" sz="1600" b="1" i="1" dirty="0" smtClean="0"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8" y="4653136"/>
            <a:ext cx="2299727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22061</TotalTime>
  <Words>1345</Words>
  <Application>Microsoft Office PowerPoint</Application>
  <PresentationFormat>Экран (4:3)</PresentationFormat>
  <Paragraphs>194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Исполнение бюджета осуществлялось в соответствии с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 МО «Светогорское городское поселение» </vt:lpstr>
      <vt:lpstr>МП «Основные направления осуществления управленческой деятельности и развитие муниципальной службы  в муниципальном образовании «Светогорское городское поселение» Выборгского района Ленинградской области» </vt:lpstr>
      <vt:lpstr>МП «Развитие форм местного самоуправления  и социальной активности населения на территории  МО «Светогорское городское поселение» </vt:lpstr>
      <vt:lpstr> МП «Безопасность  МО «Светогорское городское поселение»  </vt:lpstr>
      <vt:lpstr>МП «Развитие малого, среднего предпринимательства и потребительского рынка»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Иванова</cp:lastModifiedBy>
  <cp:revision>1396</cp:revision>
  <cp:lastPrinted>2021-04-15T13:58:33Z</cp:lastPrinted>
  <dcterms:created xsi:type="dcterms:W3CDTF">1601-01-01T00:00:00Z</dcterms:created>
  <dcterms:modified xsi:type="dcterms:W3CDTF">2024-05-15T08:49:05Z</dcterms:modified>
</cp:coreProperties>
</file>